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307" r:id="rId2"/>
    <p:sldId id="258" r:id="rId3"/>
    <p:sldId id="308" r:id="rId4"/>
    <p:sldId id="263" r:id="rId5"/>
    <p:sldId id="309" r:id="rId6"/>
    <p:sldId id="284" r:id="rId7"/>
    <p:sldId id="306" r:id="rId8"/>
    <p:sldId id="285" r:id="rId9"/>
    <p:sldId id="288" r:id="rId10"/>
    <p:sldId id="290" r:id="rId11"/>
    <p:sldId id="289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86" r:id="rId21"/>
    <p:sldId id="299" r:id="rId22"/>
    <p:sldId id="300" r:id="rId23"/>
    <p:sldId id="301" r:id="rId24"/>
    <p:sldId id="287" r:id="rId25"/>
    <p:sldId id="304" r:id="rId26"/>
    <p:sldId id="305" r:id="rId27"/>
    <p:sldId id="25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CD06390-0E4E-E335-C208-CA88051831A9}" name="Ben Burns" initials="BB" userId="S::bburns@umass.edu::7749af4a-8245-4ec1-9116-b6ae0a59ff4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E50FEE-2356-4382-A0FB-F761B37F85E0}" v="6" dt="2023-01-15T23:25:56.5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46" d="100"/>
          <a:sy n="46" d="100"/>
        </p:scale>
        <p:origin x="1080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0F50D9-9A1C-4A6B-B487-08959AB8185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1DD3B2-D6FE-403B-8EF0-647EA3D671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What is CICS 110, and who we are</a:t>
          </a:r>
        </a:p>
      </dgm:t>
    </dgm:pt>
    <dgm:pt modelId="{333724AE-8FEC-4B09-8A41-A98BF218A6A5}" type="parTrans" cxnId="{68CE2895-073A-4082-B402-8B04A840FDDA}">
      <dgm:prSet/>
      <dgm:spPr/>
      <dgm:t>
        <a:bodyPr/>
        <a:lstStyle/>
        <a:p>
          <a:endParaRPr lang="en-US"/>
        </a:p>
      </dgm:t>
    </dgm:pt>
    <dgm:pt modelId="{6D589705-1452-493C-B321-155BC34EB87A}" type="sibTrans" cxnId="{68CE2895-073A-4082-B402-8B04A840FDDA}">
      <dgm:prSet/>
      <dgm:spPr/>
      <dgm:t>
        <a:bodyPr/>
        <a:lstStyle/>
        <a:p>
          <a:endParaRPr lang="en-US"/>
        </a:p>
      </dgm:t>
    </dgm:pt>
    <dgm:pt modelId="{DE16AE81-4EC1-4B7B-8991-C947C256FE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Learning the basics of programming</a:t>
          </a:r>
        </a:p>
      </dgm:t>
    </dgm:pt>
    <dgm:pt modelId="{7464802E-272A-42E9-84B9-1E9E383BC5CD}" type="parTrans" cxnId="{4DA5363E-8A13-4D22-A0FE-8FE81A890FB5}">
      <dgm:prSet/>
      <dgm:spPr/>
      <dgm:t>
        <a:bodyPr/>
        <a:lstStyle/>
        <a:p>
          <a:endParaRPr lang="en-US"/>
        </a:p>
      </dgm:t>
    </dgm:pt>
    <dgm:pt modelId="{D834E72E-A0D7-4F0F-A024-41F9FCACE33D}" type="sibTrans" cxnId="{4DA5363E-8A13-4D22-A0FE-8FE81A890FB5}">
      <dgm:prSet/>
      <dgm:spPr/>
      <dgm:t>
        <a:bodyPr/>
        <a:lstStyle/>
        <a:p>
          <a:endParaRPr lang="en-US"/>
        </a:p>
      </dgm:t>
    </dgm:pt>
    <dgm:pt modelId="{2004F245-C892-4674-9A7B-1648558E3F3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What is a computer, and how does it work</a:t>
          </a:r>
        </a:p>
      </dgm:t>
    </dgm:pt>
    <dgm:pt modelId="{3E664E98-4558-4EF7-A222-FE9B132CA3A1}" type="parTrans" cxnId="{866AB046-1B7E-4B34-B992-269EAF604C1D}">
      <dgm:prSet/>
      <dgm:spPr/>
      <dgm:t>
        <a:bodyPr/>
        <a:lstStyle/>
        <a:p>
          <a:endParaRPr lang="en-US"/>
        </a:p>
      </dgm:t>
    </dgm:pt>
    <dgm:pt modelId="{7CA7791E-A10E-414C-9FFA-DB7C5B9B42A4}" type="sibTrans" cxnId="{866AB046-1B7E-4B34-B992-269EAF604C1D}">
      <dgm:prSet/>
      <dgm:spPr/>
      <dgm:t>
        <a:bodyPr/>
        <a:lstStyle/>
        <a:p>
          <a:endParaRPr lang="en-US"/>
        </a:p>
      </dgm:t>
    </dgm:pt>
    <dgm:pt modelId="{90F1A8D2-603D-4966-97D0-5C3FEC7BC2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Programs: lines of code that are run from top to bottom</a:t>
          </a:r>
        </a:p>
      </dgm:t>
    </dgm:pt>
    <dgm:pt modelId="{909B911F-165B-4784-88BF-5706BA64ED83}" type="parTrans" cxnId="{52E5EA6D-07A1-4D27-9379-C9B8F59509FE}">
      <dgm:prSet/>
      <dgm:spPr/>
      <dgm:t>
        <a:bodyPr/>
        <a:lstStyle/>
        <a:p>
          <a:endParaRPr lang="en-US"/>
        </a:p>
      </dgm:t>
    </dgm:pt>
    <dgm:pt modelId="{36B8CA6D-D2CE-4F07-9278-D67B7D10A32C}" type="sibTrans" cxnId="{52E5EA6D-07A1-4D27-9379-C9B8F59509FE}">
      <dgm:prSet/>
      <dgm:spPr/>
      <dgm:t>
        <a:bodyPr/>
        <a:lstStyle/>
        <a:p>
          <a:endParaRPr lang="en-US"/>
        </a:p>
      </dgm:t>
    </dgm:pt>
    <dgm:pt modelId="{1C75D341-66F6-4D48-98FE-0CA0CE8926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Saw a first program</a:t>
          </a:r>
        </a:p>
      </dgm:t>
    </dgm:pt>
    <dgm:pt modelId="{90DE54FE-BABB-495B-BB21-574E9E2FA972}" type="parTrans" cxnId="{4D979922-CEC3-49FD-8125-D7A8ADA79064}">
      <dgm:prSet/>
      <dgm:spPr/>
      <dgm:t>
        <a:bodyPr/>
        <a:lstStyle/>
        <a:p>
          <a:endParaRPr lang="en-US"/>
        </a:p>
      </dgm:t>
    </dgm:pt>
    <dgm:pt modelId="{5ACA6CF5-E37A-4741-A056-5A9C65120E06}" type="sibTrans" cxnId="{4D979922-CEC3-49FD-8125-D7A8ADA79064}">
      <dgm:prSet/>
      <dgm:spPr/>
      <dgm:t>
        <a:bodyPr/>
        <a:lstStyle/>
        <a:p>
          <a:endParaRPr lang="en-US"/>
        </a:p>
      </dgm:t>
    </dgm:pt>
    <dgm:pt modelId="{C6FA7037-F577-45AA-AC29-674D78C95D6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It said "Hello" to you!</a:t>
          </a:r>
        </a:p>
      </dgm:t>
    </dgm:pt>
    <dgm:pt modelId="{B69FC12D-3AC6-461C-AE74-547650FCBDBE}" type="parTrans" cxnId="{4C38F7C4-831F-4FFC-86FE-E516489FEA27}">
      <dgm:prSet/>
      <dgm:spPr/>
      <dgm:t>
        <a:bodyPr/>
        <a:lstStyle/>
        <a:p>
          <a:endParaRPr lang="en-US"/>
        </a:p>
      </dgm:t>
    </dgm:pt>
    <dgm:pt modelId="{1AF7C004-9491-4568-9362-D486B1D11B02}" type="sibTrans" cxnId="{4C38F7C4-831F-4FFC-86FE-E516489FEA27}">
      <dgm:prSet/>
      <dgm:spPr/>
      <dgm:t>
        <a:bodyPr/>
        <a:lstStyle/>
        <a:p>
          <a:endParaRPr lang="en-US"/>
        </a:p>
      </dgm:t>
    </dgm:pt>
    <dgm:pt modelId="{B516D9CF-0887-469A-9C8D-7607AF31738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Computer model: program, processor, input, output, and memory</a:t>
          </a:r>
        </a:p>
      </dgm:t>
    </dgm:pt>
    <dgm:pt modelId="{B465A7CB-AB10-433F-8207-3B1A3AC9E544}" type="parTrans" cxnId="{5B90C5A9-FB81-490F-B810-85F7C42C0175}">
      <dgm:prSet/>
      <dgm:spPr/>
      <dgm:t>
        <a:bodyPr/>
        <a:lstStyle/>
        <a:p>
          <a:endParaRPr lang="en-US"/>
        </a:p>
      </dgm:t>
    </dgm:pt>
    <dgm:pt modelId="{3F1D4478-860E-4CEB-9BB7-0CC83E75D115}" type="sibTrans" cxnId="{5B90C5A9-FB81-490F-B810-85F7C42C0175}">
      <dgm:prSet/>
      <dgm:spPr/>
      <dgm:t>
        <a:bodyPr/>
        <a:lstStyle/>
        <a:p>
          <a:endParaRPr lang="en-US"/>
        </a:p>
      </dgm:t>
    </dgm:pt>
    <dgm:pt modelId="{8C0AFB2E-D10A-484B-B58F-7A9396C41E51}" type="pres">
      <dgm:prSet presAssocID="{AA0F50D9-9A1C-4A6B-B487-08959AB81858}" presName="root" presStyleCnt="0">
        <dgm:presLayoutVars>
          <dgm:dir/>
          <dgm:resizeHandles val="exact"/>
        </dgm:presLayoutVars>
      </dgm:prSet>
      <dgm:spPr/>
    </dgm:pt>
    <dgm:pt modelId="{59E9E1ED-F3C9-4E49-BD89-FF5486EE2331}" type="pres">
      <dgm:prSet presAssocID="{CC1DD3B2-D6FE-403B-8EF0-647EA3D6710B}" presName="compNode" presStyleCnt="0"/>
      <dgm:spPr/>
    </dgm:pt>
    <dgm:pt modelId="{82CCA83F-2530-40E8-8F0A-4E3911EB5B58}" type="pres">
      <dgm:prSet presAssocID="{CC1DD3B2-D6FE-403B-8EF0-647EA3D6710B}" presName="bgRect" presStyleLbl="bgShp" presStyleIdx="0" presStyleCnt="3"/>
      <dgm:spPr/>
    </dgm:pt>
    <dgm:pt modelId="{24A39851-BA73-4C40-9CD0-0116877772F7}" type="pres">
      <dgm:prSet presAssocID="{CC1DD3B2-D6FE-403B-8EF0-647EA3D6710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lder"/>
        </a:ext>
      </dgm:extLst>
    </dgm:pt>
    <dgm:pt modelId="{56054BF3-C322-430E-997D-6EAB1E9AF15A}" type="pres">
      <dgm:prSet presAssocID="{CC1DD3B2-D6FE-403B-8EF0-647EA3D6710B}" presName="spaceRect" presStyleCnt="0"/>
      <dgm:spPr/>
    </dgm:pt>
    <dgm:pt modelId="{1F9685B5-83BC-48AA-8C0D-27436F94AD0C}" type="pres">
      <dgm:prSet presAssocID="{CC1DD3B2-D6FE-403B-8EF0-647EA3D6710B}" presName="parTx" presStyleLbl="revTx" presStyleIdx="0" presStyleCnt="6">
        <dgm:presLayoutVars>
          <dgm:chMax val="0"/>
          <dgm:chPref val="0"/>
        </dgm:presLayoutVars>
      </dgm:prSet>
      <dgm:spPr/>
    </dgm:pt>
    <dgm:pt modelId="{BB06BDAF-EF23-4608-BDFE-5785E3CAE547}" type="pres">
      <dgm:prSet presAssocID="{CC1DD3B2-D6FE-403B-8EF0-647EA3D6710B}" presName="desTx" presStyleLbl="revTx" presStyleIdx="1" presStyleCnt="6">
        <dgm:presLayoutVars/>
      </dgm:prSet>
      <dgm:spPr/>
    </dgm:pt>
    <dgm:pt modelId="{C9BCC234-014E-45D2-9447-E4230880641C}" type="pres">
      <dgm:prSet presAssocID="{6D589705-1452-493C-B321-155BC34EB87A}" presName="sibTrans" presStyleCnt="0"/>
      <dgm:spPr/>
    </dgm:pt>
    <dgm:pt modelId="{E880BE2C-9121-445F-B621-9509D5588BA8}" type="pres">
      <dgm:prSet presAssocID="{2004F245-C892-4674-9A7B-1648558E3F3D}" presName="compNode" presStyleCnt="0"/>
      <dgm:spPr/>
    </dgm:pt>
    <dgm:pt modelId="{BEB5316B-192C-4B60-86F9-90AAEDC40E2C}" type="pres">
      <dgm:prSet presAssocID="{2004F245-C892-4674-9A7B-1648558E3F3D}" presName="bgRect" presStyleLbl="bgShp" presStyleIdx="1" presStyleCnt="3"/>
      <dgm:spPr/>
    </dgm:pt>
    <dgm:pt modelId="{EFF656CA-D206-4A20-B3A8-8BC25F493D75}" type="pres">
      <dgm:prSet presAssocID="{2004F245-C892-4674-9A7B-1648558E3F3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f"/>
        </a:ext>
      </dgm:extLst>
    </dgm:pt>
    <dgm:pt modelId="{FBC6C97D-B870-4D92-9230-C2A33554F89F}" type="pres">
      <dgm:prSet presAssocID="{2004F245-C892-4674-9A7B-1648558E3F3D}" presName="spaceRect" presStyleCnt="0"/>
      <dgm:spPr/>
    </dgm:pt>
    <dgm:pt modelId="{178C487E-86E3-4FAA-9E05-535468DAA881}" type="pres">
      <dgm:prSet presAssocID="{2004F245-C892-4674-9A7B-1648558E3F3D}" presName="parTx" presStyleLbl="revTx" presStyleIdx="2" presStyleCnt="6">
        <dgm:presLayoutVars>
          <dgm:chMax val="0"/>
          <dgm:chPref val="0"/>
        </dgm:presLayoutVars>
      </dgm:prSet>
      <dgm:spPr/>
    </dgm:pt>
    <dgm:pt modelId="{C6235376-547A-4374-A50E-C6D01F3FC3EC}" type="pres">
      <dgm:prSet presAssocID="{2004F245-C892-4674-9A7B-1648558E3F3D}" presName="desTx" presStyleLbl="revTx" presStyleIdx="3" presStyleCnt="6">
        <dgm:presLayoutVars/>
      </dgm:prSet>
      <dgm:spPr/>
    </dgm:pt>
    <dgm:pt modelId="{AC6F32E0-AE92-47D9-A596-EAAA3C8C056A}" type="pres">
      <dgm:prSet presAssocID="{7CA7791E-A10E-414C-9FFA-DB7C5B9B42A4}" presName="sibTrans" presStyleCnt="0"/>
      <dgm:spPr/>
    </dgm:pt>
    <dgm:pt modelId="{AC395A7B-A83E-4D08-9522-5A474DAFDB60}" type="pres">
      <dgm:prSet presAssocID="{1C75D341-66F6-4D48-98FE-0CA0CE892664}" presName="compNode" presStyleCnt="0"/>
      <dgm:spPr/>
    </dgm:pt>
    <dgm:pt modelId="{4C10EEF0-6037-42A1-9D4C-DA777CF5D882}" type="pres">
      <dgm:prSet presAssocID="{1C75D341-66F6-4D48-98FE-0CA0CE892664}" presName="bgRect" presStyleLbl="bgShp" presStyleIdx="2" presStyleCnt="3"/>
      <dgm:spPr/>
    </dgm:pt>
    <dgm:pt modelId="{D5F0D676-8E39-46D5-B073-D40157F6B6C3}" type="pres">
      <dgm:prSet presAssocID="{1C75D341-66F6-4D48-98FE-0CA0CE89266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89BFAE9E-D342-41FB-9BD7-67C550213865}" type="pres">
      <dgm:prSet presAssocID="{1C75D341-66F6-4D48-98FE-0CA0CE892664}" presName="spaceRect" presStyleCnt="0"/>
      <dgm:spPr/>
    </dgm:pt>
    <dgm:pt modelId="{7F58F88C-245F-4531-8867-67B75DCAE527}" type="pres">
      <dgm:prSet presAssocID="{1C75D341-66F6-4D48-98FE-0CA0CE892664}" presName="parTx" presStyleLbl="revTx" presStyleIdx="4" presStyleCnt="6">
        <dgm:presLayoutVars>
          <dgm:chMax val="0"/>
          <dgm:chPref val="0"/>
        </dgm:presLayoutVars>
      </dgm:prSet>
      <dgm:spPr/>
    </dgm:pt>
    <dgm:pt modelId="{30A277CB-8B84-48B0-9A67-05654DD2D6F3}" type="pres">
      <dgm:prSet presAssocID="{1C75D341-66F6-4D48-98FE-0CA0CE892664}" presName="desTx" presStyleLbl="revTx" presStyleIdx="5" presStyleCnt="6">
        <dgm:presLayoutVars/>
      </dgm:prSet>
      <dgm:spPr/>
    </dgm:pt>
  </dgm:ptLst>
  <dgm:cxnLst>
    <dgm:cxn modelId="{FF531102-D224-4993-A890-455D2E90A314}" type="presOf" srcId="{CC1DD3B2-D6FE-403B-8EF0-647EA3D6710B}" destId="{1F9685B5-83BC-48AA-8C0D-27436F94AD0C}" srcOrd="0" destOrd="0" presId="urn:microsoft.com/office/officeart/2018/2/layout/IconVerticalSolidList"/>
    <dgm:cxn modelId="{4D979922-CEC3-49FD-8125-D7A8ADA79064}" srcId="{AA0F50D9-9A1C-4A6B-B487-08959AB81858}" destId="{1C75D341-66F6-4D48-98FE-0CA0CE892664}" srcOrd="2" destOrd="0" parTransId="{90DE54FE-BABB-495B-BB21-574E9E2FA972}" sibTransId="{5ACA6CF5-E37A-4741-A056-5A9C65120E06}"/>
    <dgm:cxn modelId="{A8FB543A-34EF-4656-8A9C-16D756A4D005}" type="presOf" srcId="{2004F245-C892-4674-9A7B-1648558E3F3D}" destId="{178C487E-86E3-4FAA-9E05-535468DAA881}" srcOrd="0" destOrd="0" presId="urn:microsoft.com/office/officeart/2018/2/layout/IconVerticalSolidList"/>
    <dgm:cxn modelId="{4DA5363E-8A13-4D22-A0FE-8FE81A890FB5}" srcId="{CC1DD3B2-D6FE-403B-8EF0-647EA3D6710B}" destId="{DE16AE81-4EC1-4B7B-8991-C947C256FE46}" srcOrd="0" destOrd="0" parTransId="{7464802E-272A-42E9-84B9-1E9E383BC5CD}" sibTransId="{D834E72E-A0D7-4F0F-A024-41F9FCACE33D}"/>
    <dgm:cxn modelId="{866AB046-1B7E-4B34-B992-269EAF604C1D}" srcId="{AA0F50D9-9A1C-4A6B-B487-08959AB81858}" destId="{2004F245-C892-4674-9A7B-1648558E3F3D}" srcOrd="1" destOrd="0" parTransId="{3E664E98-4558-4EF7-A222-FE9B132CA3A1}" sibTransId="{7CA7791E-A10E-414C-9FFA-DB7C5B9B42A4}"/>
    <dgm:cxn modelId="{52E5EA6D-07A1-4D27-9379-C9B8F59509FE}" srcId="{2004F245-C892-4674-9A7B-1648558E3F3D}" destId="{90F1A8D2-603D-4966-97D0-5C3FEC7BC22E}" srcOrd="0" destOrd="0" parTransId="{909B911F-165B-4784-88BF-5706BA64ED83}" sibTransId="{36B8CA6D-D2CE-4F07-9278-D67B7D10A32C}"/>
    <dgm:cxn modelId="{68CE2895-073A-4082-B402-8B04A840FDDA}" srcId="{AA0F50D9-9A1C-4A6B-B487-08959AB81858}" destId="{CC1DD3B2-D6FE-403B-8EF0-647EA3D6710B}" srcOrd="0" destOrd="0" parTransId="{333724AE-8FEC-4B09-8A41-A98BF218A6A5}" sibTransId="{6D589705-1452-493C-B321-155BC34EB87A}"/>
    <dgm:cxn modelId="{B18B2A9B-1E88-4CC6-A931-3CA8CCD3FA79}" type="presOf" srcId="{B516D9CF-0887-469A-9C8D-7607AF317383}" destId="{C6235376-547A-4374-A50E-C6D01F3FC3EC}" srcOrd="0" destOrd="1" presId="urn:microsoft.com/office/officeart/2018/2/layout/IconVerticalSolidList"/>
    <dgm:cxn modelId="{5B90C5A9-FB81-490F-B810-85F7C42C0175}" srcId="{2004F245-C892-4674-9A7B-1648558E3F3D}" destId="{B516D9CF-0887-469A-9C8D-7607AF317383}" srcOrd="1" destOrd="0" parTransId="{B465A7CB-AB10-433F-8207-3B1A3AC9E544}" sibTransId="{3F1D4478-860E-4CEB-9BB7-0CC83E75D115}"/>
    <dgm:cxn modelId="{109264B1-AE4E-4405-83C0-E062457BC0D2}" type="presOf" srcId="{90F1A8D2-603D-4966-97D0-5C3FEC7BC22E}" destId="{C6235376-547A-4374-A50E-C6D01F3FC3EC}" srcOrd="0" destOrd="0" presId="urn:microsoft.com/office/officeart/2018/2/layout/IconVerticalSolidList"/>
    <dgm:cxn modelId="{29A5B3C4-0320-48A1-962F-C52ACD7B3587}" type="presOf" srcId="{1C75D341-66F6-4D48-98FE-0CA0CE892664}" destId="{7F58F88C-245F-4531-8867-67B75DCAE527}" srcOrd="0" destOrd="0" presId="urn:microsoft.com/office/officeart/2018/2/layout/IconVerticalSolidList"/>
    <dgm:cxn modelId="{4C38F7C4-831F-4FFC-86FE-E516489FEA27}" srcId="{1C75D341-66F6-4D48-98FE-0CA0CE892664}" destId="{C6FA7037-F577-45AA-AC29-674D78C95D6A}" srcOrd="0" destOrd="0" parTransId="{B69FC12D-3AC6-461C-AE74-547650FCBDBE}" sibTransId="{1AF7C004-9491-4568-9362-D486B1D11B02}"/>
    <dgm:cxn modelId="{7985FCC7-202D-411D-82C8-ECE780AA8BF3}" type="presOf" srcId="{DE16AE81-4EC1-4B7B-8991-C947C256FE46}" destId="{BB06BDAF-EF23-4608-BDFE-5785E3CAE547}" srcOrd="0" destOrd="0" presId="urn:microsoft.com/office/officeart/2018/2/layout/IconVerticalSolidList"/>
    <dgm:cxn modelId="{6A0FC5E7-FFBE-4C5B-AC81-1AF6E7CE1ED2}" type="presOf" srcId="{C6FA7037-F577-45AA-AC29-674D78C95D6A}" destId="{30A277CB-8B84-48B0-9A67-05654DD2D6F3}" srcOrd="0" destOrd="0" presId="urn:microsoft.com/office/officeart/2018/2/layout/IconVerticalSolidList"/>
    <dgm:cxn modelId="{F27777FE-3C99-4532-8374-57B21D1A265B}" type="presOf" srcId="{AA0F50D9-9A1C-4A6B-B487-08959AB81858}" destId="{8C0AFB2E-D10A-484B-B58F-7A9396C41E51}" srcOrd="0" destOrd="0" presId="urn:microsoft.com/office/officeart/2018/2/layout/IconVerticalSolidList"/>
    <dgm:cxn modelId="{89C7E287-F679-4BA5-8ED4-34AB3E9E8C7C}" type="presParOf" srcId="{8C0AFB2E-D10A-484B-B58F-7A9396C41E51}" destId="{59E9E1ED-F3C9-4E49-BD89-FF5486EE2331}" srcOrd="0" destOrd="0" presId="urn:microsoft.com/office/officeart/2018/2/layout/IconVerticalSolidList"/>
    <dgm:cxn modelId="{1B42BE21-AF58-4A00-B1D2-2B94C61BE7F9}" type="presParOf" srcId="{59E9E1ED-F3C9-4E49-BD89-FF5486EE2331}" destId="{82CCA83F-2530-40E8-8F0A-4E3911EB5B58}" srcOrd="0" destOrd="0" presId="urn:microsoft.com/office/officeart/2018/2/layout/IconVerticalSolidList"/>
    <dgm:cxn modelId="{701D7B9A-1942-4854-991B-042F3E490074}" type="presParOf" srcId="{59E9E1ED-F3C9-4E49-BD89-FF5486EE2331}" destId="{24A39851-BA73-4C40-9CD0-0116877772F7}" srcOrd="1" destOrd="0" presId="urn:microsoft.com/office/officeart/2018/2/layout/IconVerticalSolidList"/>
    <dgm:cxn modelId="{944570C4-3742-4E0A-B70A-61060B438F0A}" type="presParOf" srcId="{59E9E1ED-F3C9-4E49-BD89-FF5486EE2331}" destId="{56054BF3-C322-430E-997D-6EAB1E9AF15A}" srcOrd="2" destOrd="0" presId="urn:microsoft.com/office/officeart/2018/2/layout/IconVerticalSolidList"/>
    <dgm:cxn modelId="{A25C2E9F-C7D0-437D-804C-24AC3D458C8E}" type="presParOf" srcId="{59E9E1ED-F3C9-4E49-BD89-FF5486EE2331}" destId="{1F9685B5-83BC-48AA-8C0D-27436F94AD0C}" srcOrd="3" destOrd="0" presId="urn:microsoft.com/office/officeart/2018/2/layout/IconVerticalSolidList"/>
    <dgm:cxn modelId="{13371513-926B-4A7A-AB99-62611FDE37CA}" type="presParOf" srcId="{59E9E1ED-F3C9-4E49-BD89-FF5486EE2331}" destId="{BB06BDAF-EF23-4608-BDFE-5785E3CAE547}" srcOrd="4" destOrd="0" presId="urn:microsoft.com/office/officeart/2018/2/layout/IconVerticalSolidList"/>
    <dgm:cxn modelId="{90C30417-D23B-4B37-9412-D2A948B6C5BC}" type="presParOf" srcId="{8C0AFB2E-D10A-484B-B58F-7A9396C41E51}" destId="{C9BCC234-014E-45D2-9447-E4230880641C}" srcOrd="1" destOrd="0" presId="urn:microsoft.com/office/officeart/2018/2/layout/IconVerticalSolidList"/>
    <dgm:cxn modelId="{8FA2FE22-F7F1-4C38-B860-F41686B20AD3}" type="presParOf" srcId="{8C0AFB2E-D10A-484B-B58F-7A9396C41E51}" destId="{E880BE2C-9121-445F-B621-9509D5588BA8}" srcOrd="2" destOrd="0" presId="urn:microsoft.com/office/officeart/2018/2/layout/IconVerticalSolidList"/>
    <dgm:cxn modelId="{A4CF42A7-E373-4D96-8F55-C251F8604377}" type="presParOf" srcId="{E880BE2C-9121-445F-B621-9509D5588BA8}" destId="{BEB5316B-192C-4B60-86F9-90AAEDC40E2C}" srcOrd="0" destOrd="0" presId="urn:microsoft.com/office/officeart/2018/2/layout/IconVerticalSolidList"/>
    <dgm:cxn modelId="{CBE99B69-4DA8-4069-A199-DC402F5137C6}" type="presParOf" srcId="{E880BE2C-9121-445F-B621-9509D5588BA8}" destId="{EFF656CA-D206-4A20-B3A8-8BC25F493D75}" srcOrd="1" destOrd="0" presId="urn:microsoft.com/office/officeart/2018/2/layout/IconVerticalSolidList"/>
    <dgm:cxn modelId="{09872A5A-F0EB-4F49-ABAC-5B688F94C37C}" type="presParOf" srcId="{E880BE2C-9121-445F-B621-9509D5588BA8}" destId="{FBC6C97D-B870-4D92-9230-C2A33554F89F}" srcOrd="2" destOrd="0" presId="urn:microsoft.com/office/officeart/2018/2/layout/IconVerticalSolidList"/>
    <dgm:cxn modelId="{CFA340FA-1FD6-4C8C-9C50-B905BC7A6344}" type="presParOf" srcId="{E880BE2C-9121-445F-B621-9509D5588BA8}" destId="{178C487E-86E3-4FAA-9E05-535468DAA881}" srcOrd="3" destOrd="0" presId="urn:microsoft.com/office/officeart/2018/2/layout/IconVerticalSolidList"/>
    <dgm:cxn modelId="{2BA91FEB-6CAD-45C9-B6C7-C454880D8EE0}" type="presParOf" srcId="{E880BE2C-9121-445F-B621-9509D5588BA8}" destId="{C6235376-547A-4374-A50E-C6D01F3FC3EC}" srcOrd="4" destOrd="0" presId="urn:microsoft.com/office/officeart/2018/2/layout/IconVerticalSolidList"/>
    <dgm:cxn modelId="{EBE0DCB2-C7F0-493C-8CA5-AB7E74B0A2AA}" type="presParOf" srcId="{8C0AFB2E-D10A-484B-B58F-7A9396C41E51}" destId="{AC6F32E0-AE92-47D9-A596-EAAA3C8C056A}" srcOrd="3" destOrd="0" presId="urn:microsoft.com/office/officeart/2018/2/layout/IconVerticalSolidList"/>
    <dgm:cxn modelId="{1542F8A6-7849-429A-9D29-354C7F4B9996}" type="presParOf" srcId="{8C0AFB2E-D10A-484B-B58F-7A9396C41E51}" destId="{AC395A7B-A83E-4D08-9522-5A474DAFDB60}" srcOrd="4" destOrd="0" presId="urn:microsoft.com/office/officeart/2018/2/layout/IconVerticalSolidList"/>
    <dgm:cxn modelId="{9814E0AF-803A-45A5-BE7F-BA03CA2009A8}" type="presParOf" srcId="{AC395A7B-A83E-4D08-9522-5A474DAFDB60}" destId="{4C10EEF0-6037-42A1-9D4C-DA777CF5D882}" srcOrd="0" destOrd="0" presId="urn:microsoft.com/office/officeart/2018/2/layout/IconVerticalSolidList"/>
    <dgm:cxn modelId="{72EC40D3-76DD-4CE1-9DC3-6EBED2BFCBA1}" type="presParOf" srcId="{AC395A7B-A83E-4D08-9522-5A474DAFDB60}" destId="{D5F0D676-8E39-46D5-B073-D40157F6B6C3}" srcOrd="1" destOrd="0" presId="urn:microsoft.com/office/officeart/2018/2/layout/IconVerticalSolidList"/>
    <dgm:cxn modelId="{05F5A79B-2A81-48BB-9AD3-66B1778CC695}" type="presParOf" srcId="{AC395A7B-A83E-4D08-9522-5A474DAFDB60}" destId="{89BFAE9E-D342-41FB-9BD7-67C550213865}" srcOrd="2" destOrd="0" presId="urn:microsoft.com/office/officeart/2018/2/layout/IconVerticalSolidList"/>
    <dgm:cxn modelId="{34BD1257-3C79-4036-A1F1-0AAD3A60DE7D}" type="presParOf" srcId="{AC395A7B-A83E-4D08-9522-5A474DAFDB60}" destId="{7F58F88C-245F-4531-8867-67B75DCAE527}" srcOrd="3" destOrd="0" presId="urn:microsoft.com/office/officeart/2018/2/layout/IconVerticalSolidList"/>
    <dgm:cxn modelId="{E297B4A4-7A53-4F97-AAE9-638A4CD75198}" type="presParOf" srcId="{AC395A7B-A83E-4D08-9522-5A474DAFDB60}" destId="{30A277CB-8B84-48B0-9A67-05654DD2D6F3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CCA83F-2530-40E8-8F0A-4E3911EB5B58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A39851-BA73-4C40-9CD0-0116877772F7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9685B5-83BC-48AA-8C0D-27436F94AD0C}">
      <dsp:nvSpPr>
        <dsp:cNvPr id="0" name=""/>
        <dsp:cNvSpPr/>
      </dsp:nvSpPr>
      <dsp:spPr>
        <a:xfrm>
          <a:off x="1435590" y="531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What is CICS 110, and who we are</a:t>
          </a:r>
        </a:p>
      </dsp:txBody>
      <dsp:txXfrm>
        <a:off x="1435590" y="531"/>
        <a:ext cx="4732020" cy="1242935"/>
      </dsp:txXfrm>
    </dsp:sp>
    <dsp:sp modelId="{BB06BDAF-EF23-4608-BDFE-5785E3CAE547}">
      <dsp:nvSpPr>
        <dsp:cNvPr id="0" name=""/>
        <dsp:cNvSpPr/>
      </dsp:nvSpPr>
      <dsp:spPr>
        <a:xfrm>
          <a:off x="6167610" y="531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Learning the basics of programming</a:t>
          </a:r>
        </a:p>
      </dsp:txBody>
      <dsp:txXfrm>
        <a:off x="6167610" y="531"/>
        <a:ext cx="4347989" cy="1242935"/>
      </dsp:txXfrm>
    </dsp:sp>
    <dsp:sp modelId="{BEB5316B-192C-4B60-86F9-90AAEDC40E2C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F656CA-D206-4A20-B3A8-8BC25F493D75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8C487E-86E3-4FAA-9E05-535468DAA881}">
      <dsp:nvSpPr>
        <dsp:cNvPr id="0" name=""/>
        <dsp:cNvSpPr/>
      </dsp:nvSpPr>
      <dsp:spPr>
        <a:xfrm>
          <a:off x="1435590" y="1554201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What is a computer, and how does it work</a:t>
          </a:r>
        </a:p>
      </dsp:txBody>
      <dsp:txXfrm>
        <a:off x="1435590" y="1554201"/>
        <a:ext cx="4732020" cy="1242935"/>
      </dsp:txXfrm>
    </dsp:sp>
    <dsp:sp modelId="{C6235376-547A-4374-A50E-C6D01F3FC3EC}">
      <dsp:nvSpPr>
        <dsp:cNvPr id="0" name=""/>
        <dsp:cNvSpPr/>
      </dsp:nvSpPr>
      <dsp:spPr>
        <a:xfrm>
          <a:off x="6167610" y="1554201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Programs: lines of code that are run from top to bottom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Computer model: program, processor, input, output, and memory</a:t>
          </a:r>
        </a:p>
      </dsp:txBody>
      <dsp:txXfrm>
        <a:off x="6167610" y="1554201"/>
        <a:ext cx="4347989" cy="1242935"/>
      </dsp:txXfrm>
    </dsp:sp>
    <dsp:sp modelId="{4C10EEF0-6037-42A1-9D4C-DA777CF5D882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F0D676-8E39-46D5-B073-D40157F6B6C3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58F88C-245F-4531-8867-67B75DCAE527}">
      <dsp:nvSpPr>
        <dsp:cNvPr id="0" name=""/>
        <dsp:cNvSpPr/>
      </dsp:nvSpPr>
      <dsp:spPr>
        <a:xfrm>
          <a:off x="1435590" y="3107870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Saw a first program</a:t>
          </a:r>
        </a:p>
      </dsp:txBody>
      <dsp:txXfrm>
        <a:off x="1435590" y="3107870"/>
        <a:ext cx="4732020" cy="1242935"/>
      </dsp:txXfrm>
    </dsp:sp>
    <dsp:sp modelId="{30A277CB-8B84-48B0-9A67-05654DD2D6F3}">
      <dsp:nvSpPr>
        <dsp:cNvPr id="0" name=""/>
        <dsp:cNvSpPr/>
      </dsp:nvSpPr>
      <dsp:spPr>
        <a:xfrm>
          <a:off x="6167610" y="3107870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It said "Hello" to you!</a:t>
          </a:r>
        </a:p>
      </dsp:txBody>
      <dsp:txXfrm>
        <a:off x="6167610" y="3107870"/>
        <a:ext cx="434798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cics110.github.io/main/information/staff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cics110.github.io/main/information/syllabus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4800" dirty="0"/>
              <a:t>Welcome to CICS 110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  <p:sp>
        <p:nvSpPr>
          <p:cNvPr id="2" name="Subtitle 1">
            <a:extLst>
              <a:ext uri="{FF2B5EF4-FFF2-40B4-BE49-F238E27FC236}">
                <a16:creationId xmlns:a16="http://schemas.microsoft.com/office/drawing/2014/main" id="{6D0E3004-9205-7C8D-D25A-AC9CC56E2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/>
          <a:p>
            <a:r>
              <a:rPr lang="en-US" sz="2400" dirty="0"/>
              <a:t>An introduction to the class, computers, and python!</a:t>
            </a:r>
          </a:p>
        </p:txBody>
      </p:sp>
    </p:spTree>
    <p:extLst>
      <p:ext uri="{BB962C8B-B14F-4D97-AF65-F5344CB8AC3E}">
        <p14:creationId xmlns:p14="http://schemas.microsoft.com/office/powerpoint/2010/main" val="3004402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Does a program look like?</a:t>
            </a:r>
          </a:p>
        </p:txBody>
      </p:sp>
      <p:pic>
        <p:nvPicPr>
          <p:cNvPr id="8" name="Content Placeholder 7" descr="Diagram">
            <a:extLst>
              <a:ext uri="{FF2B5EF4-FFF2-40B4-BE49-F238E27FC236}">
                <a16:creationId xmlns:a16="http://schemas.microsoft.com/office/drawing/2014/main" id="{EC4F82CB-8241-2E58-C39A-95D6B7712F5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31" y="1825625"/>
            <a:ext cx="4351338" cy="4351338"/>
          </a:xfrm>
          <a:noFill/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4F9A6743-1895-7D3B-67F0-098856502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program</a:t>
            </a:r>
            <a:r>
              <a:rPr lang="en-US" dirty="0"/>
              <a:t> is like a recipe</a:t>
            </a:r>
          </a:p>
          <a:p>
            <a:pPr lvl="1"/>
            <a:r>
              <a:rPr lang="en-US" dirty="0"/>
              <a:t>A set of instructions in order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189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Does a program look like?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4F9A6743-1895-7D3B-67F0-098856502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program</a:t>
            </a:r>
            <a:r>
              <a:rPr lang="en-US" dirty="0"/>
              <a:t> looks like words</a:t>
            </a:r>
          </a:p>
          <a:p>
            <a:pPr lvl="1"/>
            <a:r>
              <a:rPr lang="en-US" dirty="0"/>
              <a:t>Each line is an instruction</a:t>
            </a:r>
          </a:p>
          <a:p>
            <a:pPr lvl="1"/>
            <a:r>
              <a:rPr lang="en-US" dirty="0"/>
              <a:t>Read from top to bottom</a:t>
            </a:r>
          </a:p>
          <a:p>
            <a:pPr lvl="2"/>
            <a:r>
              <a:rPr lang="en-US" dirty="0"/>
              <a:t>Like a book! (or a recipe!)</a:t>
            </a:r>
          </a:p>
          <a:p>
            <a:pPr lvl="2"/>
            <a:endParaRPr lang="en-US" dirty="0"/>
          </a:p>
          <a:p>
            <a:r>
              <a:rPr lang="en-US" b="1" dirty="0"/>
              <a:t>Code </a:t>
            </a:r>
            <a:r>
              <a:rPr lang="en-US" dirty="0"/>
              <a:t>is one or more instructions in a </a:t>
            </a:r>
            <a:r>
              <a:rPr lang="en-US" b="1" dirty="0"/>
              <a:t>program</a:t>
            </a:r>
          </a:p>
          <a:p>
            <a:pPr lvl="1"/>
            <a:r>
              <a:rPr lang="en-US" dirty="0"/>
              <a:t>The words to the left are </a:t>
            </a:r>
            <a:r>
              <a:rPr lang="en-US" b="1" dirty="0"/>
              <a:t>code</a:t>
            </a:r>
          </a:p>
          <a:p>
            <a:pPr lvl="1"/>
            <a:r>
              <a:rPr lang="en-US" dirty="0"/>
              <a:t>Each line is </a:t>
            </a:r>
            <a:r>
              <a:rPr lang="en-US" b="1" dirty="0"/>
              <a:t>code</a:t>
            </a:r>
            <a:r>
              <a:rPr lang="en-US" dirty="0"/>
              <a:t> and multiple lines are </a:t>
            </a:r>
            <a:r>
              <a:rPr lang="en-US" b="1" dirty="0"/>
              <a:t>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36CB9F-4D34-E2FF-1F6F-EDC7F552F0A1}"/>
              </a:ext>
            </a:extLst>
          </p:cNvPr>
          <p:cNvSpPr txBox="1"/>
          <p:nvPr/>
        </p:nvSpPr>
        <p:spPr>
          <a:xfrm>
            <a:off x="989380" y="2551837"/>
            <a:ext cx="4860738" cy="175432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1.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Mix flower, salt, sugar, and yeast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2.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Add water and stir together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3.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Knead dough for 5-10 minutes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4.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Put it in a warm place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5.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Bake at 180 degrees for 30 minutes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6.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Woohoo!!</a:t>
            </a:r>
          </a:p>
        </p:txBody>
      </p:sp>
    </p:spTree>
    <p:extLst>
      <p:ext uri="{BB962C8B-B14F-4D97-AF65-F5344CB8AC3E}">
        <p14:creationId xmlns:p14="http://schemas.microsoft.com/office/powerpoint/2010/main" val="2009586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program is </a:t>
            </a:r>
            <a:r>
              <a:rPr lang="en-US" b="1" dirty="0"/>
              <a:t>run </a:t>
            </a:r>
            <a:r>
              <a:rPr lang="en-US" dirty="0"/>
              <a:t>on the </a:t>
            </a:r>
            <a:r>
              <a:rPr lang="en-US" b="1" dirty="0"/>
              <a:t>processor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Processor</a:t>
            </a:r>
            <a:r>
              <a:rPr lang="en-US" dirty="0"/>
              <a:t>: A device in a computer. It reads a program and </a:t>
            </a:r>
            <a:r>
              <a:rPr lang="en-US" b="1" dirty="0"/>
              <a:t>runs</a:t>
            </a:r>
            <a:r>
              <a:rPr lang="en-US" dirty="0"/>
              <a:t> each line of code one after another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Run</a:t>
            </a:r>
            <a:r>
              <a:rPr lang="en-US" dirty="0"/>
              <a:t>: The action of taking some code and doing what it says to do</a:t>
            </a:r>
            <a:r>
              <a:rPr lang="en-US" b="1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AFBF45-6940-2C18-9036-FE321497ED58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B10E27-2518-4BC8-FB84-CEB133F85AC9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3148A2-20F7-E465-B7DD-3B51811068AE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C34D96-C576-9BC1-99CD-DB6BD3EDC745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4F9B21-0623-B7BD-0807-84B307EE6713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0BF9D2D-C55C-ADE0-3F41-034B5A23C548}"/>
              </a:ext>
            </a:extLst>
          </p:cNvPr>
          <p:cNvCxnSpPr>
            <a:cxnSpLocks/>
            <a:stCxn id="25" idx="2"/>
            <a:endCxn id="23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F32370-19D2-1AD7-C3ED-BC26A430F432}"/>
              </a:ext>
            </a:extLst>
          </p:cNvPr>
          <p:cNvCxnSpPr>
            <a:stCxn id="23" idx="2"/>
            <a:endCxn id="26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14D23D6-8513-4B2B-381E-96510FD5AC28}"/>
              </a:ext>
            </a:extLst>
          </p:cNvPr>
          <p:cNvCxnSpPr>
            <a:stCxn id="22" idx="3"/>
            <a:endCxn id="23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883F5-844D-EFC7-F2AF-F57D79802F89}"/>
              </a:ext>
            </a:extLst>
          </p:cNvPr>
          <p:cNvCxnSpPr>
            <a:stCxn id="24" idx="3"/>
            <a:endCxn id="23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347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Input</a:t>
            </a:r>
            <a:r>
              <a:rPr lang="en-US" dirty="0"/>
              <a:t>: Information used by the program that wasn’t written in it</a:t>
            </a:r>
            <a:endParaRPr lang="en-US" b="1" dirty="0"/>
          </a:p>
          <a:p>
            <a:pPr lvl="1"/>
            <a:r>
              <a:rPr lang="en-US" dirty="0"/>
              <a:t>In a website, typing an email is an </a:t>
            </a:r>
            <a:r>
              <a:rPr lang="en-US" b="1" dirty="0"/>
              <a:t>input</a:t>
            </a:r>
          </a:p>
          <a:p>
            <a:pPr marL="457200" lvl="1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Output</a:t>
            </a:r>
            <a:r>
              <a:rPr lang="en-US" dirty="0"/>
              <a:t>: Information that is revealed by the computer</a:t>
            </a:r>
          </a:p>
          <a:p>
            <a:pPr lvl="1"/>
            <a:r>
              <a:rPr lang="en-US" dirty="0"/>
              <a:t>In a calculator, pressing ‘=‘ </a:t>
            </a:r>
            <a:r>
              <a:rPr lang="en-US" b="1" dirty="0"/>
              <a:t>outputs</a:t>
            </a:r>
            <a:r>
              <a:rPr lang="en-US" dirty="0"/>
              <a:t> the result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C6511B-7D47-17E3-5A41-2963CDE7340C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B4B90F-AC47-DA89-CB95-5F5D5C09A789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6E7089-7970-3E52-E4DE-F6E8D6986696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B863D6-7488-5E49-086B-0A9E5917D713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6894E5-57E5-E000-36E7-ACDF9294305D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E71FED-6842-8838-857E-E5426FEBFE68}"/>
              </a:ext>
            </a:extLst>
          </p:cNvPr>
          <p:cNvCxnSpPr>
            <a:cxnSpLocks/>
            <a:stCxn id="23" idx="2"/>
            <a:endCxn id="21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8C58C98-D8FE-6D6D-15D5-F818290566BD}"/>
              </a:ext>
            </a:extLst>
          </p:cNvPr>
          <p:cNvCxnSpPr>
            <a:stCxn id="21" idx="2"/>
            <a:endCxn id="24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711FE8-741F-535E-F78B-5D583E9D0B32}"/>
              </a:ext>
            </a:extLst>
          </p:cNvPr>
          <p:cNvCxnSpPr>
            <a:stCxn id="20" idx="3"/>
            <a:endCxn id="21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1CD53F3-F4B0-E239-32F9-CBD7318A4017}"/>
              </a:ext>
            </a:extLst>
          </p:cNvPr>
          <p:cNvCxnSpPr>
            <a:stCxn id="22" idx="3"/>
            <a:endCxn id="21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5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computer remembers information in its </a:t>
            </a:r>
            <a:r>
              <a:rPr lang="en-US" b="1" dirty="0"/>
              <a:t>memory</a:t>
            </a:r>
            <a:endParaRPr lang="en-US" dirty="0"/>
          </a:p>
          <a:p>
            <a:pPr lvl="1"/>
            <a:r>
              <a:rPr lang="en-US" dirty="0"/>
              <a:t>Like how people remember things in their memory </a:t>
            </a:r>
          </a:p>
          <a:p>
            <a:pPr lvl="1"/>
            <a:r>
              <a:rPr lang="en-US" dirty="0"/>
              <a:t>On your phone, your contacts are stored in the phone’s </a:t>
            </a:r>
            <a:r>
              <a:rPr lang="en-US" b="1" dirty="0"/>
              <a:t>memory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C705AB-E356-90A8-987A-7545974AC5A0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CFB44E-CDEC-4532-57B0-0F2E3A32D499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B6FB68-E8C7-BF07-41B6-F07026F5F886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D584E5-B7F4-B0FD-62ED-ABAADD2DA162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8696D8-5DB4-F4A9-5F53-F36CD9182138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158E36B-42A8-DB5B-082F-DD176C7CB450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9CC7ADC-1546-1C51-D0C4-8C9AF5E6EB3D}"/>
              </a:ext>
            </a:extLst>
          </p:cNvPr>
          <p:cNvCxnSpPr>
            <a:stCxn id="9" idx="2"/>
            <a:endCxn id="14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23E7B8-1EDF-D721-9AA5-1962D5A2614D}"/>
              </a:ext>
            </a:extLst>
          </p:cNvPr>
          <p:cNvCxnSpPr>
            <a:stCxn id="3" idx="3"/>
            <a:endCxn id="9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24851D2-21CB-88C4-B33E-0EBD2EBEC5FB}"/>
              </a:ext>
            </a:extLst>
          </p:cNvPr>
          <p:cNvCxnSpPr>
            <a:stCxn id="11" idx="3"/>
            <a:endCxn id="9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423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1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79289" y="2504132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31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2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Input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79289" y="2780725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87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15792"/>
            <a:ext cx="5528038" cy="4767655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r>
              <a:rPr lang="en-US" dirty="0"/>
              <a:t>The computer can store information in the memory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?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Input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Information from program and input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79289" y="3096237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43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15792"/>
            <a:ext cx="5528038" cy="4439911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r>
              <a:rPr lang="en-US" dirty="0"/>
              <a:t>The computer can store information in the memory</a:t>
            </a:r>
          </a:p>
          <a:p>
            <a:r>
              <a:rPr lang="en-US" dirty="0"/>
              <a:t>The computer can show information in the output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X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Input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Information from program and input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New information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65717" y="3329880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51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15792"/>
            <a:ext cx="5528038" cy="4439911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r>
              <a:rPr lang="en-US" dirty="0"/>
              <a:t>The computer can store information in the memory</a:t>
            </a:r>
          </a:p>
          <a:p>
            <a:r>
              <a:rPr lang="en-US" dirty="0"/>
              <a:t>The computer can show information in the output</a:t>
            </a:r>
          </a:p>
          <a:p>
            <a:r>
              <a:rPr lang="en-US" dirty="0"/>
              <a:t>When the computer gets to the end of the program, it stops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End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Information from program and input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New information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97533" y="3506486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44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Introductions</a:t>
            </a:r>
          </a:p>
          <a:p>
            <a:pPr marL="457200" lvl="1" indent="0">
              <a:buNone/>
            </a:pPr>
            <a:r>
              <a:rPr lang="en-US" sz="2800" dirty="0"/>
              <a:t>Introduce myself and course staff</a:t>
            </a:r>
          </a:p>
          <a:p>
            <a:pPr marL="0" indent="0">
              <a:buNone/>
            </a:pPr>
            <a:r>
              <a:rPr lang="en-US" dirty="0"/>
              <a:t>What is CICS 110?</a:t>
            </a:r>
          </a:p>
          <a:p>
            <a:pPr marL="457200" lvl="1" indent="0">
              <a:buNone/>
            </a:pPr>
            <a:r>
              <a:rPr lang="en-US" sz="2800" dirty="0"/>
              <a:t>Go over syllabus</a:t>
            </a:r>
          </a:p>
          <a:p>
            <a:pPr marL="0" indent="0">
              <a:buNone/>
            </a:pPr>
            <a:r>
              <a:rPr lang="en-US" dirty="0"/>
              <a:t>Model of </a:t>
            </a:r>
            <a:r>
              <a:rPr lang="en-US"/>
              <a:t>a Computer</a:t>
            </a:r>
            <a:endParaRPr lang="en-US" dirty="0"/>
          </a:p>
          <a:p>
            <a:pPr marL="457200" lvl="1" indent="0">
              <a:buNone/>
            </a:pPr>
            <a:r>
              <a:rPr lang="en-US" sz="2800" dirty="0"/>
              <a:t>What is a computer and how do programs interact with it?</a:t>
            </a:r>
          </a:p>
          <a:p>
            <a:pPr marL="0" indent="0">
              <a:buNone/>
            </a:pPr>
            <a:r>
              <a:rPr lang="en-US" dirty="0"/>
              <a:t>A First Program</a:t>
            </a:r>
          </a:p>
          <a:p>
            <a:pPr marL="457200" lvl="1" indent="0">
              <a:buNone/>
            </a:pPr>
            <a:r>
              <a:rPr lang="en-US" sz="2800" dirty="0"/>
              <a:t>Writing and running python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The First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3065285"/>
            <a:ext cx="3472413" cy="970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“Today you are You, that is truer than true. There is no one alive who is </a:t>
            </a:r>
            <a:r>
              <a:rPr lang="en-US" dirty="0" err="1"/>
              <a:t>Youer</a:t>
            </a:r>
            <a:r>
              <a:rPr lang="en-US" dirty="0"/>
              <a:t> than You.”</a:t>
            </a:r>
          </a:p>
          <a:p>
            <a:r>
              <a:rPr lang="en-US" dirty="0"/>
              <a:t>― Dr. Seuss, Happy Birthday to You! 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94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Our First Program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838200" y="2042466"/>
            <a:ext cx="7655351" cy="175432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Receives your name from the input,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Then stores it in the memory (with the label 'your_name')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 processor adds "Hello " in front of your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Finally, the processor sends the result to the output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096866" y="3096237"/>
            <a:ext cx="2256934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Store in memory “Squidward” with the label “your_name”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4700049" y="4011505"/>
            <a:ext cx="3793502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your_name = “Squidward”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096866" y="1580798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Squidward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096866" y="5165670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225333" y="2504128"/>
            <a:ext cx="0" cy="592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10225333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8493551" y="2919629"/>
            <a:ext cx="603315" cy="9152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 flipV="1">
            <a:off x="8493551" y="3834901"/>
            <a:ext cx="603315" cy="9152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408992" y="2661278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F00A563-07AE-EFCB-A2A7-7205FF20D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11505"/>
            <a:ext cx="3515771" cy="139948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Note: The lines of code that start with a ‘#’ sign are just descriptions. </a:t>
            </a:r>
          </a:p>
        </p:txBody>
      </p:sp>
    </p:spTree>
    <p:extLst>
      <p:ext uri="{BB962C8B-B14F-4D97-AF65-F5344CB8AC3E}">
        <p14:creationId xmlns:p14="http://schemas.microsoft.com/office/powerpoint/2010/main" val="225717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Our First Program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838200" y="2042466"/>
            <a:ext cx="7655351" cy="175432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Receives your name from the input,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Then stores it in the memory (with the label 'your_name')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 Processor adds "Hello " in front of your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Finally, the Processor sends the result to the Output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096866" y="3096237"/>
            <a:ext cx="2256934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Get “Hello “ + your_name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= “Hello Squidward”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4700049" y="4011505"/>
            <a:ext cx="3793502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your_name = “Squidward”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096866" y="1583093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Squidward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096866" y="5165670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“Hello Squidward”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225333" y="2506423"/>
            <a:ext cx="0" cy="589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10225333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8493551" y="2919629"/>
            <a:ext cx="603315" cy="9152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 flipV="1">
            <a:off x="8493551" y="3834901"/>
            <a:ext cx="603315" cy="9152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408992" y="3487431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F00A563-07AE-EFCB-A2A7-7205FF20D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6802" y="4011505"/>
            <a:ext cx="3515771" cy="139948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Note: The lines of code that start with a ‘#’ sign are just descriptions. </a:t>
            </a:r>
          </a:p>
        </p:txBody>
      </p:sp>
    </p:spTree>
    <p:extLst>
      <p:ext uri="{BB962C8B-B14F-4D97-AF65-F5344CB8AC3E}">
        <p14:creationId xmlns:p14="http://schemas.microsoft.com/office/powerpoint/2010/main" val="15236281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You 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3065285"/>
            <a:ext cx="3472413" cy="97061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6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some python examples on the website, take a look and play around with them!</a:t>
            </a:r>
            <a:r>
              <a:rPr lang="en-US" sz="2800" dirty="0"/>
              <a:t>	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271297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C87A2-9B4F-8E0F-488B-67EA29EEC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have a bit at the end that recaps the lesson</a:t>
            </a:r>
            <a:br>
              <a:rPr lang="en-US" dirty="0"/>
            </a:br>
            <a:r>
              <a:rPr lang="en-US" dirty="0"/>
              <a:t>It’s useful for students when they review</a:t>
            </a:r>
          </a:p>
        </p:txBody>
      </p:sp>
    </p:spTree>
    <p:extLst>
      <p:ext uri="{BB962C8B-B14F-4D97-AF65-F5344CB8AC3E}">
        <p14:creationId xmlns:p14="http://schemas.microsoft.com/office/powerpoint/2010/main" val="3202154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D2B3A65B-8D8D-1BF1-6204-00625A9D2B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74577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52918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Welcome to the class!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Homework</a:t>
            </a:r>
          </a:p>
          <a:p>
            <a:pPr lvl="1"/>
            <a:r>
              <a:rPr lang="en-US" dirty="0"/>
              <a:t>Sign up for Piazza, Gradescope, and ZyBooks</a:t>
            </a:r>
          </a:p>
          <a:p>
            <a:pPr lvl="2"/>
            <a:r>
              <a:rPr lang="en-US" dirty="0"/>
              <a:t>Due Friday (when you need to submit the first lab)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Welcome to the class!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Homework</a:t>
            </a:r>
          </a:p>
          <a:p>
            <a:pPr lvl="1"/>
            <a:r>
              <a:rPr lang="en-US" dirty="0"/>
              <a:t>Sign up for Piazza, Gradescope, and ZyBooks</a:t>
            </a:r>
          </a:p>
          <a:p>
            <a:pPr lvl="2"/>
            <a:r>
              <a:rPr lang="en-US" dirty="0"/>
              <a:t>Due Friday (when you need to submit the first lab)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24515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Introductions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2985570"/>
            <a:ext cx="3472413" cy="7196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Getting to know the course staff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r>
              <a:rPr lang="en-US" sz="3200" dirty="0"/>
              <a:t>Name</a:t>
            </a:r>
          </a:p>
          <a:p>
            <a:r>
              <a:rPr lang="en-US" sz="3200" dirty="0"/>
              <a:t>Experience with CS</a:t>
            </a:r>
          </a:p>
          <a:p>
            <a:r>
              <a:rPr lang="en-US" sz="3200" dirty="0"/>
              <a:t>Fun Fact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Link to Staff Guide on Website: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https://cics110.github.io/main/information/staff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01998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The Syllabus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2985570"/>
            <a:ext cx="3472413" cy="719655"/>
          </a:xfrm>
        </p:spPr>
        <p:txBody>
          <a:bodyPr>
            <a:normAutofit/>
          </a:bodyPr>
          <a:lstStyle/>
          <a:p>
            <a:r>
              <a:rPr lang="en-US" dirty="0"/>
              <a:t>What is the course about?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102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The 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We’ll go through this live on the website: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Link: </a:t>
            </a:r>
            <a:r>
              <a:rPr lang="en-US" sz="3200" dirty="0">
                <a:hlinkClick r:id="rId2"/>
              </a:rPr>
              <a:t>https://cics110.github.io/main/information/syllabus</a:t>
            </a:r>
            <a:endParaRPr lang="en-US" sz="3200" dirty="0"/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84317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Model of a computer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3065285"/>
            <a:ext cx="3472413" cy="970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“The formulation of the problem is often more essential than its solution” </a:t>
            </a:r>
          </a:p>
          <a:p>
            <a:r>
              <a:rPr lang="en-US" dirty="0"/>
              <a:t>– Albert Einstein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0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All around us</a:t>
            </a:r>
          </a:p>
          <a:p>
            <a:pPr lvl="1"/>
            <a:r>
              <a:rPr lang="en-US" sz="2800" dirty="0"/>
              <a:t>Phones, laptops, cars, etc.</a:t>
            </a:r>
          </a:p>
          <a:p>
            <a:r>
              <a:rPr lang="en-US" dirty="0"/>
              <a:t>They run </a:t>
            </a:r>
            <a:r>
              <a:rPr lang="en-US" b="1" dirty="0"/>
              <a:t>programs</a:t>
            </a:r>
          </a:p>
          <a:p>
            <a:pPr lvl="1"/>
            <a:r>
              <a:rPr lang="en-US" sz="2800" dirty="0"/>
              <a:t>Google Chrome, Windows, Facebook, etc.</a:t>
            </a:r>
          </a:p>
          <a:p>
            <a:r>
              <a:rPr lang="en-US" sz="3200" dirty="0"/>
              <a:t>Stores </a:t>
            </a:r>
            <a:r>
              <a:rPr lang="en-US" sz="3200" b="1" dirty="0"/>
              <a:t>information</a:t>
            </a:r>
            <a:r>
              <a:rPr lang="en-US" sz="3200" dirty="0"/>
              <a:t> or </a:t>
            </a:r>
            <a:r>
              <a:rPr lang="en-US" sz="3200" b="1" dirty="0"/>
              <a:t>data</a:t>
            </a:r>
          </a:p>
          <a:p>
            <a:pPr lvl="1"/>
            <a:r>
              <a:rPr lang="en-US" sz="2800" dirty="0"/>
              <a:t>Numbers, games, website history,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" r="19409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43790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712</TotalTime>
  <Words>1219</Words>
  <Application>Microsoft Office PowerPoint</Application>
  <PresentationFormat>Widescreen</PresentationFormat>
  <Paragraphs>265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Consolas</vt:lpstr>
      <vt:lpstr>Office Theme</vt:lpstr>
      <vt:lpstr>Welcome to CICS 110</vt:lpstr>
      <vt:lpstr>Learning Goals Slide</vt:lpstr>
      <vt:lpstr>Announcement Slide</vt:lpstr>
      <vt:lpstr>Introductions</vt:lpstr>
      <vt:lpstr>Who are we?</vt:lpstr>
      <vt:lpstr>The Syllabus</vt:lpstr>
      <vt:lpstr>The Syllabus</vt:lpstr>
      <vt:lpstr>Model of a computer</vt:lpstr>
      <vt:lpstr>What is a computer</vt:lpstr>
      <vt:lpstr>What Does a program look like?</vt:lpstr>
      <vt:lpstr>What Does a program look like?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The First Program</vt:lpstr>
      <vt:lpstr>Our First Program</vt:lpstr>
      <vt:lpstr>Our First Program</vt:lpstr>
      <vt:lpstr>You Try</vt:lpstr>
      <vt:lpstr>Activity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23</cp:revision>
  <dcterms:created xsi:type="dcterms:W3CDTF">2023-01-15T20:59:46Z</dcterms:created>
  <dcterms:modified xsi:type="dcterms:W3CDTF">2023-02-05T23:21:41Z</dcterms:modified>
</cp:coreProperties>
</file>

<file path=docProps/thumbnail.jpeg>
</file>